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3" r:id="rId4"/>
    <p:sldId id="264" r:id="rId5"/>
    <p:sldId id="258" r:id="rId6"/>
    <p:sldId id="259" r:id="rId7"/>
    <p:sldId id="260" r:id="rId8"/>
    <p:sldId id="261" r:id="rId9"/>
    <p:sldId id="262"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9/19/2023</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24952" y="2273061"/>
            <a:ext cx="9261745" cy="1997013"/>
          </a:xfrm>
        </p:spPr>
        <p:txBody>
          <a:bodyPr>
            <a:normAutofit/>
          </a:bodyPr>
          <a:lstStyle/>
          <a:p>
            <a:r>
              <a:rPr lang="en-US" sz="1600" b="1" dirty="0" smtClean="0">
                <a:latin typeface="Times New Roman" panose="02020603050405020304" pitchFamily="18" charset="0"/>
                <a:cs typeface="Times New Roman" panose="02020603050405020304" pitchFamily="18" charset="0"/>
              </a:rPr>
              <a:t>Name :</a:t>
            </a:r>
            <a:r>
              <a:rPr lang="en-US" sz="1600" dirty="0" smtClean="0">
                <a:latin typeface="Times New Roman" panose="02020603050405020304" pitchFamily="18" charset="0"/>
                <a:cs typeface="Times New Roman" panose="02020603050405020304" pitchFamily="18" charset="0"/>
              </a:rPr>
              <a:t>                                 Navyaan Patel</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b="1" dirty="0" smtClean="0">
                <a:latin typeface="Times New Roman" panose="02020603050405020304" pitchFamily="18" charset="0"/>
                <a:cs typeface="Times New Roman" panose="02020603050405020304" pitchFamily="18" charset="0"/>
              </a:rPr>
              <a:t>Title :  </a:t>
            </a:r>
            <a:r>
              <a:rPr lang="en-US" sz="1600" dirty="0" smtClean="0">
                <a:latin typeface="Times New Roman" panose="02020603050405020304" pitchFamily="18" charset="0"/>
                <a:cs typeface="Times New Roman" panose="02020603050405020304" pitchFamily="18" charset="0"/>
              </a:rPr>
              <a:t>                                Final Year Project  Presentation </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b="1" dirty="0" smtClean="0">
                <a:latin typeface="Times New Roman" panose="02020603050405020304" pitchFamily="18" charset="0"/>
                <a:cs typeface="Times New Roman" panose="02020603050405020304" pitchFamily="18" charset="0"/>
              </a:rPr>
              <a:t>Project Name :</a:t>
            </a:r>
            <a:r>
              <a:rPr lang="en-US" sz="1600" dirty="0" smtClean="0">
                <a:latin typeface="Times New Roman" panose="02020603050405020304" pitchFamily="18" charset="0"/>
                <a:cs typeface="Times New Roman" panose="02020603050405020304" pitchFamily="18" charset="0"/>
              </a:rPr>
              <a:t>                   Sentiment Analysis</a:t>
            </a:r>
            <a:br>
              <a:rPr lang="en-US" sz="1600" dirty="0" smtClean="0">
                <a:latin typeface="Times New Roman" panose="02020603050405020304" pitchFamily="18" charset="0"/>
                <a:cs typeface="Times New Roman" panose="02020603050405020304" pitchFamily="18" charset="0"/>
              </a:rPr>
            </a:br>
            <a:r>
              <a:rPr lang="en-US" sz="1600" dirty="0" smtClean="0">
                <a:latin typeface="Times New Roman" panose="02020603050405020304" pitchFamily="18" charset="0"/>
                <a:cs typeface="Times New Roman" panose="02020603050405020304" pitchFamily="18" charset="0"/>
              </a:rPr>
              <a:t/>
            </a:r>
            <a:br>
              <a:rPr lang="en-US" sz="1600" dirty="0" smtClean="0">
                <a:latin typeface="Times New Roman" panose="02020603050405020304" pitchFamily="18" charset="0"/>
                <a:cs typeface="Times New Roman" panose="02020603050405020304" pitchFamily="18" charset="0"/>
              </a:rPr>
            </a:br>
            <a:r>
              <a:rPr lang="en-US" sz="1600" b="1" dirty="0" smtClean="0">
                <a:latin typeface="Times New Roman" panose="02020603050405020304" pitchFamily="18" charset="0"/>
                <a:cs typeface="Times New Roman" panose="02020603050405020304" pitchFamily="18" charset="0"/>
              </a:rPr>
              <a:t>Coordinator:</a:t>
            </a:r>
            <a:r>
              <a:rPr lang="en-US" sz="1600" dirty="0" smtClean="0">
                <a:latin typeface="Times New Roman" panose="02020603050405020304" pitchFamily="18" charset="0"/>
                <a:cs typeface="Times New Roman" panose="02020603050405020304" pitchFamily="18" charset="0"/>
              </a:rPr>
              <a:t>                       Sir Saad  Ahmed</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27869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r>
              <a:rPr lang="en-US" smtClean="0"/>
              <a:t>`</a:t>
            </a:r>
            <a:endParaRPr lang="en-US" dirty="0"/>
          </a:p>
        </p:txBody>
      </p:sp>
      <p:pic>
        <p:nvPicPr>
          <p:cNvPr id="4" name="bandicam 2023-09-18 17-37-14-55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14977" y="1628544"/>
            <a:ext cx="8115952" cy="4565223"/>
          </a:xfrm>
          <a:prstGeom prst="rect">
            <a:avLst/>
          </a:prstGeom>
        </p:spPr>
      </p:pic>
      <p:sp>
        <p:nvSpPr>
          <p:cNvPr id="7" name="Rectangle 6"/>
          <p:cNvSpPr/>
          <p:nvPr/>
        </p:nvSpPr>
        <p:spPr>
          <a:xfrm>
            <a:off x="1349228" y="797997"/>
            <a:ext cx="1146468" cy="369332"/>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Recording</a:t>
            </a:r>
            <a:endParaRPr lang="en-US" dirty="0"/>
          </a:p>
        </p:txBody>
      </p:sp>
    </p:spTree>
    <p:extLst>
      <p:ext uri="{BB962C8B-B14F-4D97-AF65-F5344CB8AC3E}">
        <p14:creationId xmlns:p14="http://schemas.microsoft.com/office/powerpoint/2010/main" val="13680288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034818" cy="5026192"/>
          </a:xfrm>
        </p:spPr>
        <p:txBody>
          <a:bodyPr>
            <a:normAutofit fontScale="90000"/>
          </a:bodyPr>
          <a:lstStyle/>
          <a:p>
            <a:r>
              <a:rPr lang="en-US" sz="2700" dirty="0" smtClean="0">
                <a:latin typeface="Times New Roman" panose="02020603050405020304" pitchFamily="18" charset="0"/>
                <a:cs typeface="Times New Roman" panose="02020603050405020304" pitchFamily="18" charset="0"/>
              </a:rPr>
              <a:t/>
            </a:r>
            <a:br>
              <a:rPr lang="en-US" sz="2700" dirty="0" smtClean="0">
                <a:latin typeface="Times New Roman" panose="02020603050405020304" pitchFamily="18" charset="0"/>
                <a:cs typeface="Times New Roman" panose="02020603050405020304" pitchFamily="18" charset="0"/>
              </a:rPr>
            </a:br>
            <a:r>
              <a:rPr lang="en-US" sz="2700" dirty="0">
                <a:latin typeface="Times New Roman" panose="02020603050405020304" pitchFamily="18" charset="0"/>
                <a:cs typeface="Times New Roman" panose="02020603050405020304" pitchFamily="18" charset="0"/>
              </a:rPr>
              <a:t/>
            </a:r>
            <a:br>
              <a:rPr lang="en-US" sz="2700" dirty="0">
                <a:latin typeface="Times New Roman" panose="02020603050405020304" pitchFamily="18" charset="0"/>
                <a:cs typeface="Times New Roman" panose="02020603050405020304" pitchFamily="18" charset="0"/>
              </a:rPr>
            </a:br>
            <a:r>
              <a:rPr lang="en-US" sz="2700" dirty="0" smtClean="0">
                <a:latin typeface="Times New Roman" panose="02020603050405020304" pitchFamily="18" charset="0"/>
                <a:cs typeface="Times New Roman" panose="02020603050405020304" pitchFamily="18" charset="0"/>
              </a:rPr>
              <a:t/>
            </a:r>
            <a:br>
              <a:rPr lang="en-US" sz="2700" dirty="0" smtClean="0">
                <a:latin typeface="Times New Roman" panose="02020603050405020304" pitchFamily="18" charset="0"/>
                <a:cs typeface="Times New Roman" panose="02020603050405020304" pitchFamily="18" charset="0"/>
              </a:rPr>
            </a:br>
            <a:r>
              <a:rPr lang="en-US" sz="2700" dirty="0" smtClean="0">
                <a:latin typeface="Times New Roman" panose="02020603050405020304" pitchFamily="18" charset="0"/>
                <a:cs typeface="Times New Roman" panose="02020603050405020304" pitchFamily="18" charset="0"/>
              </a:rPr>
              <a:t>What  is  Sentiment Analysis?</a:t>
            </a: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t>
            </a:r>
            <a:br>
              <a:rPr lang="en-US" sz="24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Sentiment analysis is the process of analyzing digital text to determine if the emotional tone of the message is positive, negative, or neutral. Today, companies have large volumes of text data like emails, customer support chat transcripts, social media comments, and reviews. Sentiment analysis tools can scan this text to automatically determine the author’s attitude towards a topic. Companies use the insights from sentiment analysis to improve customer service and increase brand reputation. </a:t>
            </a:r>
            <a:br>
              <a:rPr lang="en-US" sz="2000" dirty="0" smtClean="0">
                <a:latin typeface="Times New Roman" panose="02020603050405020304" pitchFamily="18" charset="0"/>
                <a:cs typeface="Times New Roman" panose="02020603050405020304" pitchFamily="18" charset="0"/>
              </a:rPr>
            </a:br>
            <a:r>
              <a:rPr lang="en-US" sz="2400" dirty="0" smtClean="0"/>
              <a:t/>
            </a:r>
            <a:br>
              <a:rPr lang="en-US" sz="2400" dirty="0" smtClean="0"/>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5299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1800" dirty="0" smtClean="0">
                <a:latin typeface="Times New Roman" panose="02020603050405020304" pitchFamily="18" charset="0"/>
                <a:cs typeface="Times New Roman" panose="02020603050405020304" pitchFamily="18" charset="0"/>
              </a:rPr>
              <a:t>Use  Case:</a:t>
            </a:r>
            <a:br>
              <a:rPr lang="en-US" sz="1800" dirty="0" smtClean="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a:stretch>
            <a:fillRect/>
          </a:stretch>
        </p:blipFill>
        <p:spPr>
          <a:xfrm>
            <a:off x="2477549" y="1747666"/>
            <a:ext cx="8844550" cy="4109670"/>
          </a:xfrm>
          <a:prstGeom prst="rect">
            <a:avLst/>
          </a:prstGeom>
        </p:spPr>
      </p:pic>
    </p:spTree>
    <p:extLst>
      <p:ext uri="{BB962C8B-B14F-4D97-AF65-F5344CB8AC3E}">
        <p14:creationId xmlns:p14="http://schemas.microsoft.com/office/powerpoint/2010/main" val="40220891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5057" y="250166"/>
            <a:ext cx="11159555" cy="5661056"/>
          </a:xfrm>
        </p:spPr>
        <p:txBody>
          <a:bodyPr/>
          <a:lstStyle/>
          <a:p>
            <a:pPr marL="0" indent="0">
              <a:buNone/>
            </a:pPr>
            <a:r>
              <a:rPr lang="en-US" dirty="0" smtClean="0">
                <a:latin typeface="Times New Roman" panose="02020603050405020304" pitchFamily="18" charset="0"/>
                <a:cs typeface="Times New Roman" panose="02020603050405020304" pitchFamily="18" charset="0"/>
              </a:rPr>
              <a:t>Flow Chart</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stretch>
            <a:fillRect/>
          </a:stretch>
        </p:blipFill>
        <p:spPr>
          <a:xfrm>
            <a:off x="4235175" y="1430799"/>
            <a:ext cx="3721650" cy="3996401"/>
          </a:xfrm>
          <a:prstGeom prst="rect">
            <a:avLst/>
          </a:prstGeom>
        </p:spPr>
      </p:pic>
    </p:spTree>
    <p:extLst>
      <p:ext uri="{BB962C8B-B14F-4D97-AF65-F5344CB8AC3E}">
        <p14:creationId xmlns:p14="http://schemas.microsoft.com/office/powerpoint/2010/main" val="348151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624110"/>
            <a:ext cx="8911687" cy="5146962"/>
          </a:xfrm>
        </p:spPr>
        <p:txBody>
          <a:bodyPr>
            <a:normAutofit fontScale="90000"/>
          </a:bodyPr>
          <a:lstStyle/>
          <a:p>
            <a:r>
              <a:rPr lang="en-US" sz="2400" dirty="0" smtClean="0">
                <a:latin typeface="Times New Roman" panose="02020603050405020304" pitchFamily="18" charset="0"/>
                <a:cs typeface="Times New Roman" panose="02020603050405020304" pitchFamily="18" charset="0"/>
              </a:rPr>
              <a:t>Why is Sentiment Analysis Important?</a:t>
            </a:r>
            <a:r>
              <a:rPr lang="en-US" dirty="0" smtClean="0"/>
              <a:t/>
            </a:r>
            <a:br>
              <a:rPr lang="en-US" dirty="0" smtClean="0"/>
            </a:br>
            <a:r>
              <a:rPr lang="en-US" dirty="0" smtClean="0"/>
              <a:t>               </a:t>
            </a:r>
            <a:r>
              <a:rPr lang="en-US" sz="2000" dirty="0" smtClean="0">
                <a:latin typeface="Times New Roman" panose="02020603050405020304" pitchFamily="18" charset="0"/>
                <a:cs typeface="Times New Roman" panose="02020603050405020304" pitchFamily="18" charset="0"/>
              </a:rPr>
              <a:t>Sentiment analysis, also known as opinion mining, is an important business intelligence tool that helps companies improve their products and services. We give some benefits of sentiment analysis below.</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Build better products and services</a:t>
            </a:r>
            <a:br>
              <a:rPr lang="en-US" sz="2000" b="1" dirty="0" smtClean="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                                               </a:t>
            </a:r>
            <a:r>
              <a:rPr lang="en-US" sz="2000" dirty="0" smtClean="0">
                <a:latin typeface="Times New Roman" panose="02020603050405020304" pitchFamily="18" charset="0"/>
                <a:cs typeface="Times New Roman" panose="02020603050405020304" pitchFamily="18" charset="0"/>
              </a:rPr>
              <a:t>A sentiment analysis system helps companies improve their products and services based on genuine and specific customer feedback. AI technologies identify real-world objects or situations (called entities) that customers associate with negative sentiment. From the above example, product engineers focus on improving the processor's heat management capability because the text analysis software associated </a:t>
            </a:r>
            <a:r>
              <a:rPr lang="en-US" sz="2000" i="1" dirty="0" smtClean="0">
                <a:latin typeface="Times New Roman" panose="02020603050405020304" pitchFamily="18" charset="0"/>
                <a:cs typeface="Times New Roman" panose="02020603050405020304" pitchFamily="18" charset="0"/>
              </a:rPr>
              <a:t>disappointed </a:t>
            </a:r>
            <a:r>
              <a:rPr lang="en-US" sz="2000" dirty="0" smtClean="0">
                <a:latin typeface="Times New Roman" panose="02020603050405020304" pitchFamily="18" charset="0"/>
                <a:cs typeface="Times New Roman" panose="02020603050405020304" pitchFamily="18" charset="0"/>
              </a:rPr>
              <a:t>(</a:t>
            </a:r>
            <a:r>
              <a:rPr lang="en-US" sz="2000" i="1" dirty="0" smtClean="0">
                <a:latin typeface="Times New Roman" panose="02020603050405020304" pitchFamily="18" charset="0"/>
                <a:cs typeface="Times New Roman" panose="02020603050405020304" pitchFamily="18" charset="0"/>
              </a:rPr>
              <a:t>negative</a:t>
            </a:r>
            <a:r>
              <a:rPr lang="en-US" sz="2000" dirty="0" smtClean="0">
                <a:latin typeface="Times New Roman" panose="02020603050405020304" pitchFamily="18" charset="0"/>
                <a:cs typeface="Times New Roman" panose="02020603050405020304" pitchFamily="18" charset="0"/>
              </a:rPr>
              <a:t>) with </a:t>
            </a:r>
            <a:r>
              <a:rPr lang="en-US" sz="2000" i="1" dirty="0" smtClean="0">
                <a:latin typeface="Times New Roman" panose="02020603050405020304" pitchFamily="18" charset="0"/>
                <a:cs typeface="Times New Roman" panose="02020603050405020304" pitchFamily="18" charset="0"/>
              </a:rPr>
              <a:t>processor </a:t>
            </a:r>
            <a:r>
              <a:rPr lang="en-US" sz="2000" dirty="0" smtClean="0">
                <a:latin typeface="Times New Roman" panose="02020603050405020304" pitchFamily="18" charset="0"/>
                <a:cs typeface="Times New Roman" panose="02020603050405020304" pitchFamily="18" charset="0"/>
              </a:rPr>
              <a:t>(</a:t>
            </a:r>
            <a:r>
              <a:rPr lang="en-US" sz="2000" i="1" dirty="0" smtClean="0">
                <a:latin typeface="Times New Roman" panose="02020603050405020304" pitchFamily="18" charset="0"/>
                <a:cs typeface="Times New Roman" panose="02020603050405020304" pitchFamily="18" charset="0"/>
              </a:rPr>
              <a:t>entity</a:t>
            </a:r>
            <a:r>
              <a:rPr lang="en-US" sz="2000" dirty="0" smtClean="0">
                <a:latin typeface="Times New Roman" panose="02020603050405020304" pitchFamily="18" charset="0"/>
                <a:cs typeface="Times New Roman" panose="02020603050405020304" pitchFamily="18" charset="0"/>
              </a:rPr>
              <a:t>) and </a:t>
            </a:r>
            <a:r>
              <a:rPr lang="en-US" sz="2000" i="1" dirty="0" smtClean="0">
                <a:latin typeface="Times New Roman" panose="02020603050405020304" pitchFamily="18" charset="0"/>
                <a:cs typeface="Times New Roman" panose="02020603050405020304" pitchFamily="18" charset="0"/>
              </a:rPr>
              <a:t>heats up</a:t>
            </a:r>
            <a:r>
              <a:rPr lang="en-US" sz="2000" dirty="0" smtClean="0">
                <a:latin typeface="Times New Roman" panose="02020603050405020304" pitchFamily="18" charset="0"/>
                <a:cs typeface="Times New Roman" panose="02020603050405020304" pitchFamily="18" charset="0"/>
              </a:rPr>
              <a:t> (</a:t>
            </a:r>
            <a:r>
              <a:rPr lang="en-US" sz="2000" i="1" dirty="0" smtClean="0">
                <a:latin typeface="Times New Roman" panose="02020603050405020304" pitchFamily="18" charset="0"/>
                <a:cs typeface="Times New Roman" panose="02020603050405020304" pitchFamily="18" charset="0"/>
              </a:rPr>
              <a:t>entity</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smtClean="0"/>
              <a:t/>
            </a:r>
            <a:br>
              <a:rPr lang="en-US" sz="2000" dirty="0" smtClean="0"/>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dirty="0" smtClean="0"/>
              <a:t/>
            </a:r>
            <a:br>
              <a:rPr lang="en-US" dirty="0" smtClean="0"/>
            </a:br>
            <a:endParaRPr lang="en-US" dirty="0"/>
          </a:p>
        </p:txBody>
      </p:sp>
    </p:spTree>
    <p:extLst>
      <p:ext uri="{BB962C8B-B14F-4D97-AF65-F5344CB8AC3E}">
        <p14:creationId xmlns:p14="http://schemas.microsoft.com/office/powerpoint/2010/main" val="4017384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45722" y="624110"/>
            <a:ext cx="10158890" cy="6018230"/>
          </a:xfrm>
        </p:spPr>
        <p:txBody>
          <a:bodyPr>
            <a:normAutofit/>
          </a:bodyPr>
          <a:lstStyle/>
          <a:p>
            <a:r>
              <a:rPr lang="en-US" sz="1800" b="1" dirty="0" smtClean="0">
                <a:latin typeface="Times New Roman" panose="02020603050405020304" pitchFamily="18" charset="0"/>
                <a:cs typeface="Times New Roman" panose="02020603050405020304" pitchFamily="18" charset="0"/>
              </a:rPr>
              <a:t>Analyze at scale</a:t>
            </a:r>
            <a:br>
              <a:rPr lang="en-US" sz="1800" b="1" dirty="0" smtClean="0">
                <a:latin typeface="Times New Roman" panose="02020603050405020304" pitchFamily="18" charset="0"/>
                <a:cs typeface="Times New Roman" panose="02020603050405020304" pitchFamily="18" charset="0"/>
              </a:rPr>
            </a:br>
            <a:r>
              <a:rPr lang="en-US" sz="1800" b="1" dirty="0" smtClean="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Businesses constantly mine information from a vast amount of unstructured data, such as emails, catboat, transcripts, surveys, customer relationship management records, and product feedback. Cloud-based sentiment analysis tools allow businesses to scale the process of uncovering customer emotions in textual data at an affordable cost.</a:t>
            </a:r>
            <a:br>
              <a:rPr lang="en-US" sz="1800" dirty="0" smtClean="0">
                <a:latin typeface="Times New Roman" panose="02020603050405020304" pitchFamily="18" charset="0"/>
                <a:cs typeface="Times New Roman" panose="02020603050405020304" pitchFamily="18" charset="0"/>
              </a:rPr>
            </a:b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r>
              <a:rPr lang="en-US" sz="1800" dirty="0" smtClean="0">
                <a:latin typeface="Times New Roman" panose="02020603050405020304" pitchFamily="18" charset="0"/>
                <a:cs typeface="Times New Roman" panose="02020603050405020304" pitchFamily="18" charset="0"/>
              </a:rPr>
              <a:t/>
            </a:r>
            <a:br>
              <a:rPr lang="en-US" sz="1800" dirty="0" smtClean="0">
                <a:latin typeface="Times New Roman" panose="02020603050405020304" pitchFamily="18" charset="0"/>
                <a:cs typeface="Times New Roman" panose="02020603050405020304" pitchFamily="18" charset="0"/>
              </a:rPr>
            </a:br>
            <a:r>
              <a:rPr lang="en-US" sz="1800" b="1" dirty="0">
                <a:latin typeface="Times New Roman" panose="02020603050405020304" pitchFamily="18" charset="0"/>
                <a:cs typeface="Times New Roman" panose="02020603050405020304" pitchFamily="18" charset="0"/>
              </a:rPr>
              <a:t>Real-time results</a:t>
            </a:r>
            <a:r>
              <a:rPr lang="en-US" sz="1800" b="1" dirty="0"/>
              <a:t/>
            </a:r>
            <a:br>
              <a:rPr lang="en-US" sz="1800" b="1" dirty="0"/>
            </a:br>
            <a:r>
              <a:rPr lang="en-US" sz="1800" b="1" dirty="0" smtClean="0"/>
              <a:t>                             </a:t>
            </a:r>
            <a:r>
              <a:rPr lang="en-US" sz="1800" dirty="0" smtClean="0">
                <a:latin typeface="Times New Roman" panose="02020603050405020304" pitchFamily="18" charset="0"/>
                <a:cs typeface="Times New Roman" panose="02020603050405020304" pitchFamily="18" charset="0"/>
              </a:rPr>
              <a:t>Businesses </a:t>
            </a:r>
            <a:r>
              <a:rPr lang="en-US" sz="1800" dirty="0">
                <a:latin typeface="Times New Roman" panose="02020603050405020304" pitchFamily="18" charset="0"/>
                <a:cs typeface="Times New Roman" panose="02020603050405020304" pitchFamily="18" charset="0"/>
              </a:rPr>
              <a:t>must be quick to respond to potential crises or market trends in today's fast-changing landscape. Marketers rely on sentiment analysis software to learn what customers feel about the company's brand, products, and services in real time and take immediate actions based on their findings. They can configure the software to send alerts when negative sentiments are detected for specific keywords.</a:t>
            </a: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3220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7480" y="624110"/>
            <a:ext cx="10107132" cy="6147626"/>
          </a:xfrm>
        </p:spPr>
        <p:txBody>
          <a:bodyPr>
            <a:normAutofit fontScale="90000"/>
          </a:bodyPr>
          <a:lstStyle/>
          <a:p>
            <a:r>
              <a:rPr lang="en-US" sz="2400" dirty="0" smtClean="0">
                <a:latin typeface="Times New Roman" panose="02020603050405020304" pitchFamily="18" charset="0"/>
                <a:cs typeface="Times New Roman" panose="02020603050405020304" pitchFamily="18" charset="0"/>
              </a:rPr>
              <a:t>How does sentiment analysis work?</a:t>
            </a:r>
            <a:br>
              <a:rPr lang="en-US" sz="2400" dirty="0" smtClean="0">
                <a:latin typeface="Times New Roman" panose="02020603050405020304" pitchFamily="18" charset="0"/>
                <a:cs typeface="Times New Roman" panose="02020603050405020304" pitchFamily="18" charset="0"/>
              </a:rPr>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r>
              <a:rPr lang="en-US" sz="2000" b="1" dirty="0" smtClean="0">
                <a:latin typeface="Times New Roman" panose="02020603050405020304" pitchFamily="18" charset="0"/>
                <a:cs typeface="Times New Roman" panose="02020603050405020304" pitchFamily="18" charset="0"/>
              </a:rPr>
              <a:t> </a:t>
            </a:r>
            <a:r>
              <a:rPr lang="en-US" sz="2000" b="1" dirty="0">
                <a:latin typeface="Times New Roman" panose="02020603050405020304" pitchFamily="18" charset="0"/>
                <a:cs typeface="Times New Roman" panose="02020603050405020304" pitchFamily="18" charset="0"/>
              </a:rPr>
              <a:t>Text Preprocessing</a:t>
            </a:r>
            <a:r>
              <a:rPr lang="en-US" sz="2000" b="1" dirty="0" smtClean="0">
                <a:latin typeface="Times New Roman" panose="02020603050405020304" pitchFamily="18" charset="0"/>
                <a:cs typeface="Times New Roman" panose="02020603050405020304" pitchFamily="18" charset="0"/>
              </a:rPr>
              <a:t>:</a:t>
            </a: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The </a:t>
            </a:r>
            <a:r>
              <a:rPr lang="en-US" sz="2000" dirty="0">
                <a:latin typeface="Times New Roman" panose="02020603050405020304" pitchFamily="18" charset="0"/>
                <a:cs typeface="Times New Roman" panose="02020603050405020304" pitchFamily="18" charset="0"/>
              </a:rPr>
              <a:t>first step in sentiment analysis is to preprocess the text data. This involves tasks such as removing punctuation, converting text to lowercase, and tokenizing the text into words or phrases.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Stop words (common words like "the," "and," "in") are often removed because they don't carry significant sentiment information</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Feature Extraction:</a:t>
            </a: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Sentiment analysis relies on extracting features from the text that can help determine sentiment. Common features include: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Bag of Words (</a:t>
            </a:r>
            <a:r>
              <a:rPr lang="en-US" sz="2000" dirty="0" err="1">
                <a:latin typeface="Times New Roman" panose="02020603050405020304" pitchFamily="18" charset="0"/>
                <a:cs typeface="Times New Roman" panose="02020603050405020304" pitchFamily="18" charset="0"/>
              </a:rPr>
              <a:t>BoW</a:t>
            </a:r>
            <a:r>
              <a:rPr lang="en-US" sz="2000" dirty="0">
                <a:latin typeface="Times New Roman" panose="02020603050405020304" pitchFamily="18" charset="0"/>
                <a:cs typeface="Times New Roman" panose="02020603050405020304" pitchFamily="18" charset="0"/>
              </a:rPr>
              <a:t>): Creating a vocabulary of words in the text and representing each document as a vector of word counts.</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t/>
            </a:r>
            <a:br>
              <a:rPr lang="en-US" sz="2000" dirty="0"/>
            </a:br>
            <a:r>
              <a:rPr lang="en-US" sz="2400" dirty="0" smtClean="0">
                <a:latin typeface="Times New Roman" panose="02020603050405020304" pitchFamily="18" charset="0"/>
                <a:cs typeface="Times New Roman" panose="02020603050405020304" pitchFamily="18" charset="0"/>
              </a:rPr>
              <a:t/>
            </a:r>
            <a:br>
              <a:rPr lang="en-US" sz="2400" dirty="0" smtClean="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10367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36167" y="624109"/>
            <a:ext cx="7815532" cy="6052736"/>
          </a:xfrm>
        </p:spPr>
        <p:txBody>
          <a:bodyPr>
            <a:normAutofit fontScale="90000"/>
          </a:bodyPr>
          <a:lstStyle/>
          <a:p>
            <a:r>
              <a:rPr lang="en-US" sz="2000" b="1" dirty="0">
                <a:latin typeface="Times New Roman" panose="02020603050405020304" pitchFamily="18" charset="0"/>
                <a:cs typeface="Times New Roman" panose="02020603050405020304" pitchFamily="18" charset="0"/>
              </a:rPr>
              <a:t>Sentiment Classification:</a:t>
            </a: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Once the text data is preprocessed and features are extracted, a machine learning model or a rule-based system is used to classify the sentiment.</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Common classification approaches include:</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Binary Classification</a:t>
            </a:r>
            <a:r>
              <a:rPr lang="en-US" sz="2000" dirty="0">
                <a:latin typeface="Times New Roman" panose="02020603050405020304" pitchFamily="18" charset="0"/>
                <a:cs typeface="Times New Roman" panose="02020603050405020304" pitchFamily="18" charset="0"/>
              </a:rPr>
              <a:t>: Determining whether the sentiment is positive or negative.</a:t>
            </a:r>
            <a:br>
              <a:rPr lang="en-US"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Multi-class Classification</a:t>
            </a:r>
            <a:r>
              <a:rPr lang="en-US" sz="2000" dirty="0">
                <a:latin typeface="Times New Roman" panose="02020603050405020304" pitchFamily="18" charset="0"/>
                <a:cs typeface="Times New Roman" panose="02020603050405020304" pitchFamily="18" charset="0"/>
              </a:rPr>
              <a:t>: Identifying specific emotions like joy, anger, sadness, etc</a:t>
            </a:r>
            <a:r>
              <a:rPr lang="en-US" sz="2000" dirty="0" smtClean="0">
                <a:latin typeface="Times New Roman" panose="02020603050405020304" pitchFamily="18" charset="0"/>
                <a:cs typeface="Times New Roman" panose="02020603050405020304" pitchFamily="18" charset="0"/>
              </a:rPr>
              <a:t>.</a:t>
            </a:r>
            <a:br>
              <a:rPr lang="en-US" sz="2000" dirty="0" smtClean="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dirty="0" smtClean="0">
                <a:latin typeface="Times New Roman" panose="02020603050405020304" pitchFamily="18" charset="0"/>
                <a:cs typeface="Times New Roman" panose="02020603050405020304" pitchFamily="18" charset="0"/>
              </a:rPr>
              <a:t/>
            </a:r>
            <a:br>
              <a:rPr lang="en-US" sz="2000" dirty="0" smtClean="0">
                <a:latin typeface="Times New Roman" panose="02020603050405020304" pitchFamily="18" charset="0"/>
                <a:cs typeface="Times New Roman" panose="02020603050405020304" pitchFamily="18" charset="0"/>
              </a:rPr>
            </a:br>
            <a:r>
              <a:rPr lang="en-US" sz="2000" b="1" dirty="0"/>
              <a:t>Model Evaluation:</a:t>
            </a:r>
            <a:r>
              <a:rPr lang="en-US" sz="2000" dirty="0"/>
              <a:t/>
            </a:r>
            <a:br>
              <a:rPr lang="en-US" sz="2000" dirty="0"/>
            </a:br>
            <a:r>
              <a:rPr lang="en-US" sz="2000" dirty="0"/>
              <a:t>After training, the model is evaluated using a separate dataset to assess its performance in predicting sentiment accurately.</a:t>
            </a:r>
            <a:br>
              <a:rPr lang="en-US" sz="2000" dirty="0"/>
            </a:br>
            <a:r>
              <a:rPr lang="en-US" sz="2000" dirty="0"/>
              <a:t>Common evaluation metrics include </a:t>
            </a:r>
            <a:r>
              <a:rPr lang="en-US" sz="2000" dirty="0" smtClean="0"/>
              <a:t>accuracy.</a:t>
            </a:r>
            <a:r>
              <a:rPr lang="en-US" sz="2000" dirty="0"/>
              <a:t/>
            </a:r>
            <a:br>
              <a:rPr lang="en-US" sz="2000" dirty="0"/>
            </a:br>
            <a:r>
              <a:rPr lang="en-US" sz="2000" dirty="0">
                <a:latin typeface="Times New Roman" panose="02020603050405020304" pitchFamily="18" charset="0"/>
                <a:cs typeface="Times New Roman" panose="02020603050405020304" pitchFamily="18" charset="0"/>
              </a:rPr>
              <a:t/>
            </a:r>
            <a:br>
              <a:rPr lang="en-US" sz="2000" dirty="0">
                <a:latin typeface="Times New Roman" panose="02020603050405020304" pitchFamily="18" charset="0"/>
                <a:cs typeface="Times New Roman" panose="02020603050405020304" pitchFamily="18" charset="0"/>
              </a:rPr>
            </a:br>
            <a:r>
              <a:rPr lang="en-US" sz="2000" b="1" dirty="0"/>
              <a:t>Inference:</a:t>
            </a: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Once the model is trained and evaluated, it can be used to analyze the sentiment of new, unseen text data.</a:t>
            </a:r>
            <a:br>
              <a:rPr lang="en-US" sz="1800" dirty="0">
                <a:latin typeface="Times New Roman" panose="02020603050405020304" pitchFamily="18" charset="0"/>
                <a:cs typeface="Times New Roman" panose="02020603050405020304" pitchFamily="18" charset="0"/>
              </a:rPr>
            </a:b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16359052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31653" y="414068"/>
            <a:ext cx="10601864" cy="923330"/>
          </a:xfrm>
          <a:prstGeom prst="rect">
            <a:avLst/>
          </a:prstGeom>
          <a:noFill/>
        </p:spPr>
        <p:txBody>
          <a:bodyPr wrap="square" rtlCol="0">
            <a:spAutoFit/>
          </a:bodyPr>
          <a:lstStyle/>
          <a:p>
            <a:r>
              <a:rPr lang="en-US" dirty="0" smtClean="0"/>
              <a:t>Datasets:</a:t>
            </a:r>
          </a:p>
          <a:p>
            <a:r>
              <a:rPr lang="en-US" dirty="0"/>
              <a:t> </a:t>
            </a:r>
            <a:r>
              <a:rPr lang="en-US" dirty="0" smtClean="0"/>
              <a:t>               </a:t>
            </a:r>
            <a:r>
              <a:rPr lang="en-US" dirty="0" smtClean="0">
                <a:latin typeface="Times New Roman" panose="02020603050405020304" pitchFamily="18" charset="0"/>
                <a:cs typeface="Times New Roman" panose="02020603050405020304" pitchFamily="18" charset="0"/>
              </a:rPr>
              <a:t>The datasets I used is  NLP  dataset  with the following link</a:t>
            </a:r>
          </a:p>
          <a:p>
            <a:r>
              <a:rPr lang="en-US" dirty="0"/>
              <a:t>                    </a:t>
            </a:r>
            <a:r>
              <a:rPr lang="en-US" b="1" dirty="0"/>
              <a:t> https://www.kaggle.com/datasets/praveengovi/emotions-dataset-for-nlp</a:t>
            </a:r>
          </a:p>
        </p:txBody>
      </p:sp>
    </p:spTree>
    <p:extLst>
      <p:ext uri="{BB962C8B-B14F-4D97-AF65-F5344CB8AC3E}">
        <p14:creationId xmlns:p14="http://schemas.microsoft.com/office/powerpoint/2010/main" val="171437158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850</TotalTime>
  <Words>47</Words>
  <Application>Microsoft Office PowerPoint</Application>
  <PresentationFormat>Widescreen</PresentationFormat>
  <Paragraphs>13</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Century Gothic</vt:lpstr>
      <vt:lpstr>Times New Roman</vt:lpstr>
      <vt:lpstr>Wingdings 3</vt:lpstr>
      <vt:lpstr>Wisp</vt:lpstr>
      <vt:lpstr>Name :                                 Navyaan Patel  Title :                                  Final Year Project  Presentation   Project Name :                   Sentiment Analysis  Coordinator:                       Sir Saad  Ahmed</vt:lpstr>
      <vt:lpstr>   What  is  Sentiment Analysis?                                                Sentiment analysis is the process of analyzing digital text to determine if the emotional tone of the message is positive, negative, or neutral. Today, companies have large volumes of text data like emails, customer support chat transcripts, social media comments, and reviews. Sentiment analysis tools can scan this text to automatically determine the author’s attitude towards a topic. Companies use the insights from sentiment analysis to improve customer service and increase brand reputation.                        </vt:lpstr>
      <vt:lpstr>Use  Case:      </vt:lpstr>
      <vt:lpstr>PowerPoint Presentation</vt:lpstr>
      <vt:lpstr>Why is Sentiment Analysis Important?                Sentiment analysis, also known as opinion mining, is an important business intelligence tool that helps companies improve their products and services. We give some benefits of sentiment analysis below.    Build better products and services                                                A sentiment analysis system helps companies improve their products and services based on genuine and specific customer feedback. AI technologies identify real-world objects or situations (called entities) that customers associate with negative sentiment. From the above example, product engineers focus on improving the processor's heat management capability because the text analysis software associated disappointed (negative) with processor (entity) and heats up (entity).     </vt:lpstr>
      <vt:lpstr>Analyze at scale                         Businesses constantly mine information from a vast amount of unstructured data, such as emails, catboat, transcripts, surveys, customer relationship management records, and product feedback. Cloud-based sentiment analysis tools allow businesses to scale the process of uncovering customer emotions in textual data at an affordable cost.    Real-time results                              Businesses must be quick to respond to potential crises or market trends in today's fast-changing landscape. Marketers rely on sentiment analysis software to learn what customers feel about the company's brand, products, and services in real time and take immediate actions based on their findings. They can configure the software to send alerts when negative sentiments are detected for specific keywords. </vt:lpstr>
      <vt:lpstr>How does sentiment analysis work?    Text Preprocessing:   The first step in sentiment analysis is to preprocess the text data. This involves tasks such as removing punctuation, converting text to lowercase, and tokenizing the text into words or phrases. Stop words (common words like "the," "and," "in") are often removed because they don't carry significant sentiment information.   Feature Extraction: Sentiment analysis relies on extracting features from the text that can help determine sentiment. Common features include: Bag of Words (BoW): Creating a vocabulary of words in the text and representing each document as a vector of word counts.    </vt:lpstr>
      <vt:lpstr>Sentiment Classification: Once the text data is preprocessed and features are extracted, a machine learning model or a rule-based system is used to classify the sentiment. Common classification approaches include: Binary Classification: Determining whether the sentiment is positive or negative. Multi-class Classification: Identifying specific emotions like joy, anger, sadness, etc.   Model Evaluation: After training, the model is evaluated using a separate dataset to assess its performance in predicting sentiment accurately. Common evaluation metrics include accuracy.  Inference: Once the model is trained and evaluated, it can be used to analyze the sentiment of new, unseen text data.   </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  Navyaan Patel  Title :     Final Year Project  Presentation  Co-ordinator</dc:title>
  <dc:creator>Microsoft account</dc:creator>
  <cp:lastModifiedBy>Microsoft account</cp:lastModifiedBy>
  <cp:revision>23</cp:revision>
  <dcterms:created xsi:type="dcterms:W3CDTF">2023-09-18T08:48:56Z</dcterms:created>
  <dcterms:modified xsi:type="dcterms:W3CDTF">2023-09-19T04:58:21Z</dcterms:modified>
</cp:coreProperties>
</file>

<file path=docProps/thumbnail.jpeg>
</file>